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9" r:id="rId6"/>
    <p:sldId id="260" r:id="rId7"/>
    <p:sldId id="266" r:id="rId8"/>
    <p:sldId id="264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DB136-CB93-BEAA-655D-EFE0A0232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A3BCB-8EA3-8BA9-94FE-2D7703474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1EEC2-B2B5-5692-14D5-E717C08F6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A99A-BC68-46BE-93BD-E7E172443368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F2F5-A38E-DEC1-6666-051FD7D3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7D366-B333-B8C3-3AD2-48503037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E448-62D1-44AD-8CE2-69CEE8F00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1C68-4CD3-7B8C-FA81-22FAEA8F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21BF4E-2188-4FCE-0512-97B0BEE1C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04D8-880E-5311-BCA7-444E9F1D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A99A-BC68-46BE-93BD-E7E172443368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0E4A1-2FA5-729C-25C3-DD389A1D7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2D797-AA74-8516-2298-DDF017BDD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E448-62D1-44AD-8CE2-69CEE8F00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07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5DDC13-5FD3-4754-DCF7-D183AD78A5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8C637-7585-7D0C-033A-DBD603C34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1496A-3BFB-308A-7837-AF2E9EAC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A99A-BC68-46BE-93BD-E7E172443368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B4C10-15AE-107F-0927-E78464A39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76F16-0F82-76BD-3963-5CEA549D6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E448-62D1-44AD-8CE2-69CEE8F00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12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B56E-71CC-C0AE-22D2-70854E830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FEE2F-FE22-D431-ED8D-A931DE32F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5E80B-39CE-DEEF-12FF-1EE561D17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A99A-BC68-46BE-93BD-E7E172443368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7A5CE-F0B0-D466-9A22-AE7913A8B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ECEF6-A3FD-A8F4-1AFF-B287794F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E448-62D1-44AD-8CE2-69CEE8F00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11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EC294-EA35-6929-22D1-41180412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89460-09C9-AA7F-6EE8-CCC3D282F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F4AFC-0381-5889-A87E-47D7521EE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A99A-BC68-46BE-93BD-E7E172443368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4897C-88C7-FFDA-42F1-97A937F6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11096-7C39-96C2-5E84-7FF20548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E448-62D1-44AD-8CE2-69CEE8F00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0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A009B-74F8-0408-84E9-865849941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174C1-A020-9D3A-4754-8BACE366C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11E04-A0C0-2789-AD90-0B147F10A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7E891-4AD8-888A-F35E-9BEAB4A40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A99A-BC68-46BE-93BD-E7E172443368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4CC76C-407D-D878-7070-69722DA09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CBFA0-870B-D71A-95E6-B64D6B4F6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E448-62D1-44AD-8CE2-69CEE8F00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00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D3923-8D95-E255-B9C5-9E84DC354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DBFFB-683A-825B-21C0-E6C1789DC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2971EC-5710-86B3-44A1-5F19A1FAF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EC59BA-8386-3712-AE06-5C1D019A3F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9E1165-49A7-B65B-C9EC-104B08224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F0B8CF-70DA-C0D2-64D7-490955E9E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A99A-BC68-46BE-93BD-E7E172443368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396AA-B849-AEDE-4953-D60979E61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478EE9-F2EE-9AF8-3BC6-74E983F4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E448-62D1-44AD-8CE2-69CEE8F00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28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851FC-25EE-0574-A898-D5FFC9FED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EB0518-71D9-5086-938E-7841F8D67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A99A-BC68-46BE-93BD-E7E172443368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118F6-7397-A024-17A9-D4EF4164B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FF607-95E5-B62F-15F5-F5B1F26CE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E448-62D1-44AD-8CE2-69CEE8F00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53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AEA0FC-597F-C284-F57E-1C583FC61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A99A-BC68-46BE-93BD-E7E172443368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FDCE18-5DC7-B1CC-C3B2-42FAE6442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3CDCB-4088-B99F-7393-9157D4F9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E448-62D1-44AD-8CE2-69CEE8F00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73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68BA-766D-ED09-EE5D-4B8A1A56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A9C8B-99B1-B5E9-AF0F-7C0C47416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ADCCC-9E13-D536-36DA-20DE1FC22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CEAF6-D5B7-07A0-7567-AD58D039C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A99A-BC68-46BE-93BD-E7E172443368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3A740-82CD-052F-B4B8-345A1A68B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71AEB-DC3B-F0CA-A109-1C867316C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E448-62D1-44AD-8CE2-69CEE8F00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56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828F7-13D0-08DE-9104-EE67B76CF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825374-6807-57AB-11E6-3A02C6CEEB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34F94-2B2C-CE26-4CFB-4682FE418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6A119-6976-0F9F-3420-912ED5DA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A99A-BC68-46BE-93BD-E7E172443368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6EBA9-455D-5731-9700-304103A3C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2AAF7-487D-EBE3-CB75-FAA2E23E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E448-62D1-44AD-8CE2-69CEE8F00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87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36EF62-086D-09FC-8509-B8E51533D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EE753-1B2B-357E-B591-BFABE8884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0F136-BFCE-3377-EC05-C20BAF352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EA99A-BC68-46BE-93BD-E7E172443368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EB036-FA16-0D8F-A3C5-F2DF3255F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5CA4B-63ED-CDFC-F47F-97CE885E6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DE448-62D1-44AD-8CE2-69CEE8F00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58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edemployment@leicester.gov.uk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leicesteremploymenthub.co.uk/job-seekers/supported-employment/" TargetMode="Externa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336E3-4317-63B4-15F7-DF58D95A7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472" y="2192471"/>
            <a:ext cx="10508072" cy="827907"/>
          </a:xfrm>
        </p:spPr>
        <p:txBody>
          <a:bodyPr anchor="b">
            <a:noAutofit/>
          </a:bodyPr>
          <a:lstStyle/>
          <a:p>
            <a:r>
              <a:rPr lang="en-GB" dirty="0"/>
              <a:t>Supported Employment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showing a lady smiling and reading an easy read document">
            <a:extLst>
              <a:ext uri="{FF2B5EF4-FFF2-40B4-BE49-F238E27FC236}">
                <a16:creationId xmlns:a16="http://schemas.microsoft.com/office/drawing/2014/main" id="{845406C1-2199-E2DC-4E5A-3326D88A1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871" y="3837622"/>
            <a:ext cx="1741170" cy="17411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A4BDFD-2D45-5B29-9AFE-7E67F30CE977}"/>
              </a:ext>
            </a:extLst>
          </p:cNvPr>
          <p:cNvSpPr txBox="1"/>
          <p:nvPr/>
        </p:nvSpPr>
        <p:spPr>
          <a:xfrm>
            <a:off x="4584910" y="4007192"/>
            <a:ext cx="6593561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b="1" dirty="0">
                <a:solidFill>
                  <a:srgbClr val="2D16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Easy Read Guide</a:t>
            </a: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77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22CC-1403-DE57-2179-79C6C5F04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26" y="2604743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Who do we work with?</a:t>
            </a:r>
          </a:p>
        </p:txBody>
      </p:sp>
      <p:pic>
        <p:nvPicPr>
          <p:cNvPr id="1026" name="Picture 2" descr="Adults Only Sign">
            <a:extLst>
              <a:ext uri="{FF2B5EF4-FFF2-40B4-BE49-F238E27FC236}">
                <a16:creationId xmlns:a16="http://schemas.microsoft.com/office/drawing/2014/main" id="{A74B0F25-0051-DBFE-255D-63F84DD57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100" y="90091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icester Hotspot">
            <a:extLst>
              <a:ext uri="{FF2B5EF4-FFF2-40B4-BE49-F238E27FC236}">
                <a16:creationId xmlns:a16="http://schemas.microsoft.com/office/drawing/2014/main" id="{502DE063-FBAF-420B-585B-ACB66F51E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424" y="239737"/>
            <a:ext cx="3564402" cy="356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Desk work 4">
            <a:extLst>
              <a:ext uri="{FF2B5EF4-FFF2-40B4-BE49-F238E27FC236}">
                <a16:creationId xmlns:a16="http://schemas.microsoft.com/office/drawing/2014/main" id="{97DCA36F-CE51-95F3-F10C-D9698D971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98" y="3930306"/>
            <a:ext cx="2337905" cy="233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CDC5D5-3AAA-D8EA-7135-46A3B42277F1}"/>
              </a:ext>
            </a:extLst>
          </p:cNvPr>
          <p:cNvSpPr txBox="1"/>
          <p:nvPr/>
        </p:nvSpPr>
        <p:spPr>
          <a:xfrm>
            <a:off x="7948424" y="4599485"/>
            <a:ext cx="3564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People who have Autism, Learning Disabilities or both.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68F6B0-9AFE-EE11-9043-8DEA2D7CD006}"/>
              </a:ext>
            </a:extLst>
          </p:cNvPr>
          <p:cNvSpPr txBox="1"/>
          <p:nvPr/>
        </p:nvSpPr>
        <p:spPr>
          <a:xfrm>
            <a:off x="3735154" y="1198833"/>
            <a:ext cx="2264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Over 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84C0C8-18D8-8433-2EF4-48839D601C44}"/>
              </a:ext>
            </a:extLst>
          </p:cNvPr>
          <p:cNvSpPr txBox="1"/>
          <p:nvPr/>
        </p:nvSpPr>
        <p:spPr>
          <a:xfrm>
            <a:off x="10111409" y="900919"/>
            <a:ext cx="1762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Living in Leicester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DD3EF5-82BE-656C-19AF-8F8822122EB0}"/>
              </a:ext>
            </a:extLst>
          </p:cNvPr>
          <p:cNvSpPr txBox="1"/>
          <p:nvPr/>
        </p:nvSpPr>
        <p:spPr>
          <a:xfrm>
            <a:off x="3917503" y="4253948"/>
            <a:ext cx="2562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People who want to find work. </a:t>
            </a:r>
          </a:p>
        </p:txBody>
      </p:sp>
    </p:spTree>
    <p:extLst>
      <p:ext uri="{BB962C8B-B14F-4D97-AF65-F5344CB8AC3E}">
        <p14:creationId xmlns:p14="http://schemas.microsoft.com/office/powerpoint/2010/main" val="25940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22CC-1403-DE57-2179-79C6C5F04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9" y="2315649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Who don’t we work with?</a:t>
            </a:r>
          </a:p>
        </p:txBody>
      </p:sp>
      <p:pic>
        <p:nvPicPr>
          <p:cNvPr id="2052" name="Picture 4" descr="Place Workplace">
            <a:extLst>
              <a:ext uri="{FF2B5EF4-FFF2-40B4-BE49-F238E27FC236}">
                <a16:creationId xmlns:a16="http://schemas.microsoft.com/office/drawing/2014/main" id="{252E9805-871C-D80A-F438-BB39E492F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348" y="3930306"/>
            <a:ext cx="2474155" cy="247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Job Centre Go 1">
            <a:extLst>
              <a:ext uri="{FF2B5EF4-FFF2-40B4-BE49-F238E27FC236}">
                <a16:creationId xmlns:a16="http://schemas.microsoft.com/office/drawing/2014/main" id="{A60D3187-62D4-57AB-2CA2-EBF644C4B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891" y="439224"/>
            <a:ext cx="19050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llege 1F">
            <a:extLst>
              <a:ext uri="{FF2B5EF4-FFF2-40B4-BE49-F238E27FC236}">
                <a16:creationId xmlns:a16="http://schemas.microsoft.com/office/drawing/2014/main" id="{385E7998-1CFD-FE85-9617-41435D948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739" y="3641212"/>
            <a:ext cx="3097530" cy="309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362BD5-4B15-DB82-7A8C-87BC44A3207D}"/>
              </a:ext>
            </a:extLst>
          </p:cNvPr>
          <p:cNvSpPr txBox="1"/>
          <p:nvPr/>
        </p:nvSpPr>
        <p:spPr>
          <a:xfrm>
            <a:off x="6838122" y="834887"/>
            <a:ext cx="2292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People who are on work programmes.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95B80-FC06-CC18-D7C0-32E8F92C4EA6}"/>
              </a:ext>
            </a:extLst>
          </p:cNvPr>
          <p:cNvSpPr txBox="1"/>
          <p:nvPr/>
        </p:nvSpPr>
        <p:spPr>
          <a:xfrm>
            <a:off x="4134678" y="4333461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People already in work.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9C2D08-DA3C-E2F3-1DB4-1341EFAF72E1}"/>
              </a:ext>
            </a:extLst>
          </p:cNvPr>
          <p:cNvSpPr txBox="1"/>
          <p:nvPr/>
        </p:nvSpPr>
        <p:spPr>
          <a:xfrm>
            <a:off x="9273573" y="4744278"/>
            <a:ext cx="2454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People in full time education</a:t>
            </a:r>
          </a:p>
        </p:txBody>
      </p:sp>
    </p:spTree>
    <p:extLst>
      <p:ext uri="{BB962C8B-B14F-4D97-AF65-F5344CB8AC3E}">
        <p14:creationId xmlns:p14="http://schemas.microsoft.com/office/powerpoint/2010/main" val="323820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1" name="Rectangle 1050">
            <a:extLst>
              <a:ext uri="{FF2B5EF4-FFF2-40B4-BE49-F238E27FC236}">
                <a16:creationId xmlns:a16="http://schemas.microsoft.com/office/drawing/2014/main" id="{33E72FA3-BD00-444A-AD9B-E6C3D069C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8C2298-4345-4FD7-AB11-9D3D37903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095" y="2797935"/>
            <a:ext cx="10050194" cy="105507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5200" b="1" kern="1200" dirty="0">
                <a:latin typeface="+mj-lt"/>
                <a:ea typeface="+mj-ea"/>
                <a:cs typeface="+mj-cs"/>
              </a:rPr>
              <a:t>Help you prepare for work: </a:t>
            </a:r>
          </a:p>
        </p:txBody>
      </p:sp>
      <p:pic>
        <p:nvPicPr>
          <p:cNvPr id="1026" name="Picture 2" descr="CV 2">
            <a:extLst>
              <a:ext uri="{FF2B5EF4-FFF2-40B4-BE49-F238E27FC236}">
                <a16:creationId xmlns:a16="http://schemas.microsoft.com/office/drawing/2014/main" id="{FA69B60E-F0C1-94D4-6677-E7632ADABF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" b="1"/>
          <a:stretch/>
        </p:blipFill>
        <p:spPr bwMode="auto">
          <a:xfrm>
            <a:off x="227724" y="4060065"/>
            <a:ext cx="2181327" cy="223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ob Description">
            <a:extLst>
              <a:ext uri="{FF2B5EF4-FFF2-40B4-BE49-F238E27FC236}">
                <a16:creationId xmlns:a16="http://schemas.microsoft.com/office/drawing/2014/main" id="{6F2F3A16-391C-18A4-29C8-577FC01E48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" r="2251" b="1"/>
          <a:stretch/>
        </p:blipFill>
        <p:spPr bwMode="auto">
          <a:xfrm>
            <a:off x="4779732" y="4196901"/>
            <a:ext cx="2170555" cy="209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terview Support 1">
            <a:extLst>
              <a:ext uri="{FF2B5EF4-FFF2-40B4-BE49-F238E27FC236}">
                <a16:creationId xmlns:a16="http://schemas.microsoft.com/office/drawing/2014/main" id="{39692682-FEDA-A7C6-E7C0-FD2B8AE28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r="680"/>
          <a:stretch/>
        </p:blipFill>
        <p:spPr bwMode="auto">
          <a:xfrm>
            <a:off x="8811616" y="4240263"/>
            <a:ext cx="2208761" cy="223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lculate Money">
            <a:extLst>
              <a:ext uri="{FF2B5EF4-FFF2-40B4-BE49-F238E27FC236}">
                <a16:creationId xmlns:a16="http://schemas.microsoft.com/office/drawing/2014/main" id="{30394B83-B950-CD2E-7906-BD4482AA9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9460" y="567449"/>
            <a:ext cx="2230486" cy="223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B7E4E5-3149-5B0A-6F1C-ECCE265CD2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377" b="1"/>
          <a:stretch/>
        </p:blipFill>
        <p:spPr>
          <a:xfrm>
            <a:off x="1358487" y="700909"/>
            <a:ext cx="2199794" cy="2230486"/>
          </a:xfrm>
          <a:prstGeom prst="rect">
            <a:avLst/>
          </a:prstGeom>
        </p:spPr>
      </p:pic>
      <p:pic>
        <p:nvPicPr>
          <p:cNvPr id="1040" name="Picture 16" descr="Red bus with blank advertising signs and blank bus number">
            <a:extLst>
              <a:ext uri="{FF2B5EF4-FFF2-40B4-BE49-F238E27FC236}">
                <a16:creationId xmlns:a16="http://schemas.microsoft.com/office/drawing/2014/main" id="{6A6B441D-6C78-67AA-02B3-8E36BA447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731" y="74344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1B64FD-7C97-611E-F544-574473A8E546}"/>
              </a:ext>
            </a:extLst>
          </p:cNvPr>
          <p:cNvSpPr txBox="1"/>
          <p:nvPr/>
        </p:nvSpPr>
        <p:spPr>
          <a:xfrm>
            <a:off x="6515139" y="198638"/>
            <a:ext cx="1642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Look at how work might change your benefits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A24B27-8FDA-FF2E-C979-7A57A7052D4F}"/>
              </a:ext>
            </a:extLst>
          </p:cNvPr>
          <p:cNvSpPr txBox="1"/>
          <p:nvPr/>
        </p:nvSpPr>
        <p:spPr>
          <a:xfrm>
            <a:off x="10213731" y="940904"/>
            <a:ext cx="147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you will get to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C2AFA3-2170-F92D-EA42-5F4480FAE8DA}"/>
              </a:ext>
            </a:extLst>
          </p:cNvPr>
          <p:cNvSpPr txBox="1"/>
          <p:nvPr/>
        </p:nvSpPr>
        <p:spPr>
          <a:xfrm>
            <a:off x="2252870" y="4412974"/>
            <a:ext cx="1497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Help you write a CV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63DF80-FF0B-CE3C-A54F-5E6AC108A9B1}"/>
              </a:ext>
            </a:extLst>
          </p:cNvPr>
          <p:cNvSpPr txBox="1"/>
          <p:nvPr/>
        </p:nvSpPr>
        <p:spPr>
          <a:xfrm>
            <a:off x="6637778" y="4155177"/>
            <a:ext cx="1793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Look at jobs you would like. Help you apply for jobs.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BC4B57-8ACB-53CD-AAD4-1CFA1461EC59}"/>
              </a:ext>
            </a:extLst>
          </p:cNvPr>
          <p:cNvSpPr txBox="1"/>
          <p:nvPr/>
        </p:nvSpPr>
        <p:spPr>
          <a:xfrm>
            <a:off x="10470276" y="3446473"/>
            <a:ext cx="1222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Support with interviews</a:t>
            </a:r>
          </a:p>
        </p:txBody>
      </p:sp>
    </p:spTree>
    <p:extLst>
      <p:ext uri="{BB962C8B-B14F-4D97-AF65-F5344CB8AC3E}">
        <p14:creationId xmlns:p14="http://schemas.microsoft.com/office/powerpoint/2010/main" val="172228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2B96A-7D64-9703-754D-31050A38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18" y="2766218"/>
            <a:ext cx="10515600" cy="1325563"/>
          </a:xfrm>
        </p:spPr>
        <p:txBody>
          <a:bodyPr/>
          <a:lstStyle/>
          <a:p>
            <a:r>
              <a:rPr lang="en-US" sz="4400" b="1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Help you find a job you would like to do</a:t>
            </a:r>
            <a:r>
              <a:rPr lang="en-US" sz="4400" b="1" dirty="0">
                <a:solidFill>
                  <a:srgbClr val="595959"/>
                </a:solidFill>
              </a:rPr>
              <a:t>.</a:t>
            </a:r>
            <a:endParaRPr lang="en-GB" dirty="0"/>
          </a:p>
        </p:txBody>
      </p:sp>
      <p:pic>
        <p:nvPicPr>
          <p:cNvPr id="3" name="Picture 8" descr="Workbench">
            <a:extLst>
              <a:ext uri="{FF2B5EF4-FFF2-40B4-BE49-F238E27FC236}">
                <a16:creationId xmlns:a16="http://schemas.microsoft.com/office/drawing/2014/main" id="{F73FBF2D-23F6-AC7B-FE75-5455DDF79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04" y="634593"/>
            <a:ext cx="2296656" cy="229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A site worker with a clipboard">
            <a:extLst>
              <a:ext uri="{FF2B5EF4-FFF2-40B4-BE49-F238E27FC236}">
                <a16:creationId xmlns:a16="http://schemas.microsoft.com/office/drawing/2014/main" id="{A0E4AF61-BCD4-1876-462D-B783ABD5D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811" y="981060"/>
            <a:ext cx="1950189" cy="195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Checkout1">
            <a:extLst>
              <a:ext uri="{FF2B5EF4-FFF2-40B4-BE49-F238E27FC236}">
                <a16:creationId xmlns:a16="http://schemas.microsoft.com/office/drawing/2014/main" id="{89A07457-AA0C-F0FE-9F2E-95BEBCFE8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018" y="322966"/>
            <a:ext cx="2443252" cy="244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A waitress">
            <a:extLst>
              <a:ext uri="{FF2B5EF4-FFF2-40B4-BE49-F238E27FC236}">
                <a16:creationId xmlns:a16="http://schemas.microsoft.com/office/drawing/2014/main" id="{0863C419-9CBC-D079-C591-DD687A0F3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321" y="4232167"/>
            <a:ext cx="1991239" cy="199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A chef">
            <a:extLst>
              <a:ext uri="{FF2B5EF4-FFF2-40B4-BE49-F238E27FC236}">
                <a16:creationId xmlns:a16="http://schemas.microsoft.com/office/drawing/2014/main" id="{6149BE99-C861-F8EA-1438-9BBDDE4A2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867" y="4283041"/>
            <a:ext cx="1991239" cy="199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Desk work 4">
            <a:extLst>
              <a:ext uri="{FF2B5EF4-FFF2-40B4-BE49-F238E27FC236}">
                <a16:creationId xmlns:a16="http://schemas.microsoft.com/office/drawing/2014/main" id="{B3F33580-619E-03E1-E236-B53DC80EB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413" y="3936375"/>
            <a:ext cx="2337905" cy="233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Nurse No Uniform 5">
            <a:extLst>
              <a:ext uri="{FF2B5EF4-FFF2-40B4-BE49-F238E27FC236}">
                <a16:creationId xmlns:a16="http://schemas.microsoft.com/office/drawing/2014/main" id="{457312B2-6F51-4938-03B4-D3CAB5F01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446" y="878020"/>
            <a:ext cx="1991239" cy="199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66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E830E-B521-0A22-22D2-8E1A6567A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09" y="2573753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Help you when you start work: </a:t>
            </a:r>
          </a:p>
        </p:txBody>
      </p:sp>
      <p:pic>
        <p:nvPicPr>
          <p:cNvPr id="3074" name="Picture 2" descr="CQC Group Meet 2">
            <a:extLst>
              <a:ext uri="{FF2B5EF4-FFF2-40B4-BE49-F238E27FC236}">
                <a16:creationId xmlns:a16="http://schemas.microsoft.com/office/drawing/2014/main" id="{21226787-8C1E-7E77-20BE-42CE9B94E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8" y="493541"/>
            <a:ext cx="2579663" cy="257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eet whistleblower 1">
            <a:extLst>
              <a:ext uri="{FF2B5EF4-FFF2-40B4-BE49-F238E27FC236}">
                <a16:creationId xmlns:a16="http://schemas.microsoft.com/office/drawing/2014/main" id="{57B7CB19-6FE5-348A-F145-012B93724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40" y="66875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esk work 6">
            <a:extLst>
              <a:ext uri="{FF2B5EF4-FFF2-40B4-BE49-F238E27FC236}">
                <a16:creationId xmlns:a16="http://schemas.microsoft.com/office/drawing/2014/main" id="{ED8763A9-D1CC-8BB4-4084-5B062AAB6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40" y="420091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Working hours 1">
            <a:extLst>
              <a:ext uri="{FF2B5EF4-FFF2-40B4-BE49-F238E27FC236}">
                <a16:creationId xmlns:a16="http://schemas.microsoft.com/office/drawing/2014/main" id="{B1A262CB-58C2-84EB-274F-A154B58D7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98" y="420091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n image of a female sitting at a desk and asking for help please">
            <a:extLst>
              <a:ext uri="{FF2B5EF4-FFF2-40B4-BE49-F238E27FC236}">
                <a16:creationId xmlns:a16="http://schemas.microsoft.com/office/drawing/2014/main" id="{F2B1960B-26A6-C800-B69B-0703272C53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4702" y="3916361"/>
            <a:ext cx="2249170" cy="224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73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5B1E73-2F67-0B3F-519F-5C7EE7836812}"/>
              </a:ext>
            </a:extLst>
          </p:cNvPr>
          <p:cNvSpPr txBox="1"/>
          <p:nvPr/>
        </p:nvSpPr>
        <p:spPr>
          <a:xfrm>
            <a:off x="718066" y="613111"/>
            <a:ext cx="3608896" cy="11185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Working at the Grand Hotel</a:t>
            </a:r>
          </a:p>
        </p:txBody>
      </p:sp>
      <p:pic>
        <p:nvPicPr>
          <p:cNvPr id="16" name="Picture 15" descr="A person cutting vegetables in a kitchen&#10;&#10;Description automatically generated">
            <a:extLst>
              <a:ext uri="{FF2B5EF4-FFF2-40B4-BE49-F238E27FC236}">
                <a16:creationId xmlns:a16="http://schemas.microsoft.com/office/drawing/2014/main" id="{0BBF77B2-A9DA-65C8-2586-03FDB0297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7" r="-1" b="12461"/>
          <a:stretch/>
        </p:blipFill>
        <p:spPr>
          <a:xfrm>
            <a:off x="4968250" y="325905"/>
            <a:ext cx="2249424" cy="20026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667F0-5720-FCF8-7544-9527CA21E2F2}"/>
              </a:ext>
            </a:extLst>
          </p:cNvPr>
          <p:cNvSpPr txBox="1"/>
          <p:nvPr/>
        </p:nvSpPr>
        <p:spPr>
          <a:xfrm>
            <a:off x="588303" y="321732"/>
            <a:ext cx="3943939" cy="61926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Working at the Grand Hotel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We worked with 3 people to find a job in Leicester: Dexter wanted to work in a kitchen, Jas wanted to work in a  kitchen or Barista type work and Francis was eager to get any paid work.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 We found an opportunity with the Grand Hotel, and we supported them together to look at a work trial instead of a traditional interview.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All three took part in work experience at the hotel trying kitchen work, conference and events set up and housekeeping.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After one session of work experience in each area they were all offered paid Employment.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 They will rotate across each different area and work alongside a work buddy.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“I have a good time working with the team and getting tasks done”- Jas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8" name="Picture 7" descr="A person in a kitchen&#10;&#10;Description automatically generated">
            <a:extLst>
              <a:ext uri="{FF2B5EF4-FFF2-40B4-BE49-F238E27FC236}">
                <a16:creationId xmlns:a16="http://schemas.microsoft.com/office/drawing/2014/main" id="{3B37454C-AB4F-2FE7-0C36-3E6EE2C841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9" r="-1" b="29549"/>
          <a:stretch/>
        </p:blipFill>
        <p:spPr>
          <a:xfrm>
            <a:off x="4968251" y="2419956"/>
            <a:ext cx="2249424" cy="2002611"/>
          </a:xfrm>
          <a:prstGeom prst="rect">
            <a:avLst/>
          </a:prstGeom>
        </p:spPr>
      </p:pic>
      <p:pic>
        <p:nvPicPr>
          <p:cNvPr id="10" name="Picture 9" descr="A person holding a fork&#10;&#10;Description automatically generated">
            <a:extLst>
              <a:ext uri="{FF2B5EF4-FFF2-40B4-BE49-F238E27FC236}">
                <a16:creationId xmlns:a16="http://schemas.microsoft.com/office/drawing/2014/main" id="{F8689187-E734-8C04-8B31-F455784B85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7" r="-1" b="52066"/>
          <a:stretch/>
        </p:blipFill>
        <p:spPr>
          <a:xfrm>
            <a:off x="7295203" y="325904"/>
            <a:ext cx="4570677" cy="3065565"/>
          </a:xfrm>
          <a:prstGeom prst="rect">
            <a:avLst/>
          </a:prstGeom>
        </p:spPr>
      </p:pic>
      <p:pic>
        <p:nvPicPr>
          <p:cNvPr id="14" name="Picture 13" descr="A group of men standing in a room&#10;&#10;Description automatically generated">
            <a:extLst>
              <a:ext uri="{FF2B5EF4-FFF2-40B4-BE49-F238E27FC236}">
                <a16:creationId xmlns:a16="http://schemas.microsoft.com/office/drawing/2014/main" id="{7E688E49-4B3A-0BD9-3046-35AF34512AB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7" r="-1" b="28864"/>
          <a:stretch/>
        </p:blipFill>
        <p:spPr>
          <a:xfrm>
            <a:off x="4976656" y="4511800"/>
            <a:ext cx="2249424" cy="2002536"/>
          </a:xfrm>
          <a:prstGeom prst="rect">
            <a:avLst/>
          </a:prstGeom>
        </p:spPr>
      </p:pic>
      <p:pic>
        <p:nvPicPr>
          <p:cNvPr id="12" name="Picture 11" descr="A painting of a building&#10;&#10;Description automatically generated">
            <a:extLst>
              <a:ext uri="{FF2B5EF4-FFF2-40B4-BE49-F238E27FC236}">
                <a16:creationId xmlns:a16="http://schemas.microsoft.com/office/drawing/2014/main" id="{7037F9E0-1E33-D61A-73F4-8143AAF588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" r="3" b="6356"/>
          <a:stretch/>
        </p:blipFill>
        <p:spPr>
          <a:xfrm>
            <a:off x="7295203" y="3474720"/>
            <a:ext cx="4570677" cy="30534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2845817-6D2A-879E-0F22-9F51F82326A7}"/>
              </a:ext>
            </a:extLst>
          </p:cNvPr>
          <p:cNvSpPr txBox="1"/>
          <p:nvPr/>
        </p:nvSpPr>
        <p:spPr>
          <a:xfrm>
            <a:off x="9528314" y="2879097"/>
            <a:ext cx="2075382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Jas- sharing his experience of work (please click above)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BC71C6-CDE3-AF5B-3A74-09A95BC2C6B3}"/>
              </a:ext>
            </a:extLst>
          </p:cNvPr>
          <p:cNvSpPr txBox="1"/>
          <p:nvPr/>
        </p:nvSpPr>
        <p:spPr>
          <a:xfrm>
            <a:off x="4976656" y="840645"/>
            <a:ext cx="1026579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Dexter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044682-1AD7-6869-4E84-1FB52489AB18}"/>
              </a:ext>
            </a:extLst>
          </p:cNvPr>
          <p:cNvSpPr txBox="1"/>
          <p:nvPr/>
        </p:nvSpPr>
        <p:spPr>
          <a:xfrm>
            <a:off x="5940571" y="2518453"/>
            <a:ext cx="952777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Francis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F6C855-7B6E-1342-EF3F-686F6CD4F8F4}"/>
              </a:ext>
            </a:extLst>
          </p:cNvPr>
          <p:cNvSpPr txBox="1"/>
          <p:nvPr/>
        </p:nvSpPr>
        <p:spPr>
          <a:xfrm>
            <a:off x="5711935" y="4563806"/>
            <a:ext cx="1181413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First Day</a:t>
            </a:r>
          </a:p>
        </p:txBody>
      </p:sp>
      <p:pic>
        <p:nvPicPr>
          <p:cNvPr id="2" name="VID-20231027-WA0000">
            <a:hlinkClick r:id="" action="ppaction://media"/>
            <a:extLst>
              <a:ext uri="{FF2B5EF4-FFF2-40B4-BE49-F238E27FC236}">
                <a16:creationId xmlns:a16="http://schemas.microsoft.com/office/drawing/2014/main" id="{5A7C1F15-4AF4-BB46-ACA3-26B3BBCF01F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9"/>
          <a:srcRect l="27045" t="16680" b="1863"/>
          <a:stretch/>
        </p:blipFill>
        <p:spPr>
          <a:xfrm>
            <a:off x="10436941" y="321732"/>
            <a:ext cx="1357314" cy="254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9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56D8-2640-33F1-7779-0E3C18A7F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14" y="484394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How can you contact or refer to Supported Employment? </a:t>
            </a:r>
          </a:p>
        </p:txBody>
      </p:sp>
      <p:pic>
        <p:nvPicPr>
          <p:cNvPr id="3076" name="Picture 4" descr="Social Work 3">
            <a:extLst>
              <a:ext uri="{FF2B5EF4-FFF2-40B4-BE49-F238E27FC236}">
                <a16:creationId xmlns:a16="http://schemas.microsoft.com/office/drawing/2014/main" id="{57C15A8E-28A0-9BCF-9B85-47CF6612E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45" y="201226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1A0B52-A50D-E25F-8872-E0AAEB0D7F2C}"/>
              </a:ext>
            </a:extLst>
          </p:cNvPr>
          <p:cNvSpPr txBox="1"/>
          <p:nvPr/>
        </p:nvSpPr>
        <p:spPr>
          <a:xfrm>
            <a:off x="4785303" y="4184662"/>
            <a:ext cx="63432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If you need help or more information you can email:  </a:t>
            </a:r>
            <a:r>
              <a:rPr lang="en-GB" sz="2800" b="1" dirty="0">
                <a:hlinkClick r:id="rId3"/>
              </a:rPr>
              <a:t>supportedemployment@leicester.gov.uk</a:t>
            </a:r>
            <a:endParaRPr lang="en-GB" sz="2800" b="1" dirty="0"/>
          </a:p>
          <a:p>
            <a:r>
              <a:rPr lang="en-GB" sz="2800" b="1" dirty="0"/>
              <a:t> </a:t>
            </a:r>
          </a:p>
          <a:p>
            <a:r>
              <a:rPr lang="en-GB" sz="2800" dirty="0"/>
              <a:t>Or you can call: </a:t>
            </a:r>
            <a:r>
              <a:rPr lang="en-GB" sz="2800" b="1" dirty="0"/>
              <a:t>0116 4540079</a:t>
            </a:r>
          </a:p>
        </p:txBody>
      </p:sp>
      <p:pic>
        <p:nvPicPr>
          <p:cNvPr id="3078" name="Picture 6" descr="Website Link">
            <a:extLst>
              <a:ext uri="{FF2B5EF4-FFF2-40B4-BE49-F238E27FC236}">
                <a16:creationId xmlns:a16="http://schemas.microsoft.com/office/drawing/2014/main" id="{880E9473-F5E6-B1D2-C128-05E3B230D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409554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E32517-4BC2-6B0D-EEAB-71F2CB05243A}"/>
              </a:ext>
            </a:extLst>
          </p:cNvPr>
          <p:cNvSpPr txBox="1"/>
          <p:nvPr/>
        </p:nvSpPr>
        <p:spPr>
          <a:xfrm>
            <a:off x="4671060" y="1809957"/>
            <a:ext cx="58802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 can refer using our website or you can get someone to help you. You can also ask your social worker to refer you.</a:t>
            </a:r>
          </a:p>
          <a:p>
            <a:r>
              <a:rPr lang="en-GB" sz="2400" dirty="0"/>
              <a:t> </a:t>
            </a:r>
            <a:r>
              <a:rPr lang="en-GB" sz="2400" dirty="0">
                <a:hlinkClick r:id="rId5"/>
              </a:rPr>
              <a:t>https://www.leicesteremploymenthub.co.uk/job-seekers/supported-employment/</a:t>
            </a:r>
            <a:r>
              <a:rPr lang="en-GB" sz="24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898035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1" name="Rectangle 5140">
            <a:extLst>
              <a:ext uri="{FF2B5EF4-FFF2-40B4-BE49-F238E27FC236}">
                <a16:creationId xmlns:a16="http://schemas.microsoft.com/office/drawing/2014/main" id="{5341D4B7-8A53-4C37-8E33-372EAB5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2434" y="253548"/>
            <a:ext cx="5608934" cy="6102802"/>
          </a:xfrm>
          <a:prstGeom prst="rect">
            <a:avLst/>
          </a:prstGeom>
          <a:solidFill>
            <a:srgbClr val="AFABA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5C225E-0446-A264-D4D1-5CEF723CE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283" y="420017"/>
            <a:ext cx="5069305" cy="5769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400" kern="1200">
                <a:latin typeface="+mj-lt"/>
                <a:ea typeface="+mj-ea"/>
                <a:cs typeface="+mj-cs"/>
              </a:rPr>
              <a:t>Any Questions? </a:t>
            </a:r>
          </a:p>
        </p:txBody>
      </p:sp>
      <p:sp>
        <p:nvSpPr>
          <p:cNvPr id="5143" name="Rectangle 5142">
            <a:extLst>
              <a:ext uri="{FF2B5EF4-FFF2-40B4-BE49-F238E27FC236}">
                <a16:creationId xmlns:a16="http://schemas.microsoft.com/office/drawing/2014/main" id="{B630B15B-CFE8-4FE5-8F6E-666207C94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102802"/>
          </a:xfrm>
          <a:prstGeom prst="rect">
            <a:avLst/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5" name="Rectangle 5144">
            <a:extLst>
              <a:ext uri="{FF2B5EF4-FFF2-40B4-BE49-F238E27FC236}">
                <a16:creationId xmlns:a16="http://schemas.microsoft.com/office/drawing/2014/main" id="{2B51AAA3-DDFE-48DE-AF38-BE32846EC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848" y="420017"/>
            <a:ext cx="5532146" cy="5769864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122" name="Picture 2" descr="Any Questions 2">
            <a:extLst>
              <a:ext uri="{FF2B5EF4-FFF2-40B4-BE49-F238E27FC236}">
                <a16:creationId xmlns:a16="http://schemas.microsoft.com/office/drawing/2014/main" id="{090F750D-8D4B-1F00-D051-692DD447EC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" r="2091"/>
          <a:stretch/>
        </p:blipFill>
        <p:spPr bwMode="auto">
          <a:xfrm>
            <a:off x="725707" y="740057"/>
            <a:ext cx="4886429" cy="512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69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357</Words>
  <Application>Microsoft Office PowerPoint</Application>
  <PresentationFormat>Widescreen</PresentationFormat>
  <Paragraphs>40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Supported Employment</vt:lpstr>
      <vt:lpstr>Who do we work with?</vt:lpstr>
      <vt:lpstr>Who don’t we work with?</vt:lpstr>
      <vt:lpstr>Help you prepare for work: </vt:lpstr>
      <vt:lpstr>Help you find a job you would like to do.</vt:lpstr>
      <vt:lpstr>Help you when you start work: </vt:lpstr>
      <vt:lpstr>PowerPoint Presentation</vt:lpstr>
      <vt:lpstr>How can you contact or refer to Supported Employment? </vt:lpstr>
      <vt:lpstr>Any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Supported Employment</dc:title>
  <dc:creator>Rachel Durrant</dc:creator>
  <cp:lastModifiedBy>Rachel Durrant</cp:lastModifiedBy>
  <cp:revision>8</cp:revision>
  <dcterms:created xsi:type="dcterms:W3CDTF">2023-06-30T13:19:12Z</dcterms:created>
  <dcterms:modified xsi:type="dcterms:W3CDTF">2024-01-16T13:54:45Z</dcterms:modified>
</cp:coreProperties>
</file>